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4"/>
  </p:sldMasterIdLst>
  <p:sldIdLst>
    <p:sldId id="261" r:id="rId5"/>
    <p:sldId id="257" r:id="rId6"/>
    <p:sldId id="258" r:id="rId7"/>
    <p:sldId id="259" r:id="rId8"/>
    <p:sldId id="260" r:id="rId9"/>
    <p:sldId id="262" r:id="rId10"/>
    <p:sldId id="263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E5A04D-5B31-4772-9A2E-95E2EC416D98}" v="117" dt="2024-03-20T10:05:15.9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78030"/>
            <a:ext cx="9288096" cy="2956718"/>
          </a:xfrm>
        </p:spPr>
        <p:txBody>
          <a:bodyPr anchor="t">
            <a:noAutofit/>
          </a:bodyPr>
          <a:lstStyle>
            <a:lvl1pPr algn="l">
              <a:defRPr sz="6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455621"/>
            <a:ext cx="9288096" cy="143533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4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C900-05BC-4021-B69F-2DAF974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6E227-253A-44A0-9404-1CFD8CE4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5A02-0FC4-41C8-A13C-4C929B28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9378-C430-49DB-B2D6-E32FBBC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D57D-CB8E-4E67-AE2D-2790E2A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7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CF945-D70F-49C1-8CE5-5758C11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1091381"/>
            <a:ext cx="2171700" cy="495336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DB721-04AA-4330-8045-3F2D9BB4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1381"/>
            <a:ext cx="8265340" cy="4953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8C15-991C-4C71-8DCD-DB3B388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8CC3-5830-4EFA-B28E-1648904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A91B6-E419-4483-9B66-3C75878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47C6A-78C3-4687-9A71-A05DBF6700DE}"/>
              </a:ext>
            </a:extLst>
          </p:cNvPr>
          <p:cNvCxnSpPr>
            <a:cxnSpLocks/>
          </p:cNvCxnSpPr>
          <p:nvPr/>
        </p:nvCxnSpPr>
        <p:spPr>
          <a:xfrm>
            <a:off x="11387805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68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E2F5-9D3C-4BE7-9AD5-335B31CF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8C4F-4BF6-47CF-ABEE-2B12748C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9070-70D2-4DD1-A439-155343FE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AB30-CD74-471D-9FA6-ADC0C90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37C4-F19E-4521-8DCB-4E0CF9C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5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007D-9B1D-4E2C-B38F-29C682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9127"/>
            <a:ext cx="9272260" cy="3472874"/>
          </a:xfrm>
        </p:spPr>
        <p:txBody>
          <a:bodyPr anchor="t"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C51B-B525-4032-9D08-2978D736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939" y="4572000"/>
            <a:ext cx="9272262" cy="132080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851-4DCC-447C-828A-5F7E66F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4542-CAEF-4D6C-BE6A-BC100F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DE40-8468-4051-9703-B751608A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03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F7AE-3892-4896-8C15-7A35A41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9890066" cy="12942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9A26-86F1-4817-B243-4DE63B4F1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85" y="2440568"/>
            <a:ext cx="4841505" cy="3801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BF9B-EA16-48C8-96B9-7A66051B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0568"/>
            <a:ext cx="4806002" cy="3801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2D9F-1FCE-4A1C-996E-DB05777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29E05-3F6C-40BF-9324-118588B6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BE013-C5C0-4CBD-982E-36F037F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90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D885-5FE5-4407-BE4D-FAD01C4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84333"/>
            <a:ext cx="9949455" cy="838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2A77-C134-4857-83E5-51217D3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088" y="1923190"/>
            <a:ext cx="4816475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ECBFE-C62C-471B-BFE4-1272EAC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088" y="2825791"/>
            <a:ext cx="4816475" cy="3363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0AFC6-F407-4F35-BD37-B32F9B4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482" y="1923190"/>
            <a:ext cx="4824913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D60D5-0F83-46CB-92F3-849FC08E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482" y="2825791"/>
            <a:ext cx="4824913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AE694-5CA0-48DA-90D3-EC42BD1D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0A80D-4CCB-4899-9E1D-A5967F4E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53A9D-469A-4ED9-99A1-7E4B115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8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C91E-0A11-4E5D-9B8D-5316E73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8A8D1-71AD-4F9F-B393-9EED83FE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36922-9A4C-453D-9B70-0C3A7028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AAEF2-65DC-4E28-9AA4-5115ACB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0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8B02B-A32A-4383-BBC7-0C383390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F7E77-47E0-4F9E-9148-8D0C59C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05A2-ECF0-4759-A17B-FDECE806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9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DD4B-5676-477E-8C52-4C1CF16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4448"/>
            <a:ext cx="3785860" cy="1554362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3E63-EB15-4D82-BF2B-36BB030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22689"/>
            <a:ext cx="54860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E994E-BAB7-43DC-A0E4-C779CF2A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701254"/>
            <a:ext cx="3785860" cy="3167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EFAAA-1B70-42AA-ADCC-F49B581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7B6CC-1C13-4F34-AC86-CCD442C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1B638-9061-41AD-AF47-73A4AF8B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7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3C43-1676-4A29-83F9-D788ED2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80"/>
            <a:ext cx="3785860" cy="1559740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4A903-97C7-4349-B8CE-1BBED194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1143000"/>
            <a:ext cx="5486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A9F58-4AEB-4286-98F7-3C77AA913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697480"/>
            <a:ext cx="3785860" cy="3093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55A58-F085-4500-AF61-045B12C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36470-561D-49AE-AC84-B79D483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F2BE2-DF21-4683-9D5F-849A525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8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438DC-3CEE-4170-9B1C-BAC05CD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19D24-DCBE-47F9-8B85-8A118B02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136" y="2447778"/>
            <a:ext cx="9922764" cy="38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5788-BDCE-49E2-80AE-31C739C6A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00" y="6389688"/>
            <a:ext cx="369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5844-8163-4D82-BEFC-BC2D8D51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40" y="6389688"/>
            <a:ext cx="443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8A50-C435-4220-82C6-C8D62A7C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190" y="6389688"/>
            <a:ext cx="940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689CE0-64D2-447C-9C1F-872D111D8AC3}"/>
              </a:ext>
            </a:extLst>
          </p:cNvPr>
          <p:cNvCxnSpPr>
            <a:cxnSpLocks/>
          </p:cNvCxnSpPr>
          <p:nvPr/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68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55" r:id="rId6"/>
    <p:sldLayoutId id="2147483751" r:id="rId7"/>
    <p:sldLayoutId id="2147483752" r:id="rId8"/>
    <p:sldLayoutId id="2147483753" r:id="rId9"/>
    <p:sldLayoutId id="2147483754" r:id="rId10"/>
    <p:sldLayoutId id="214748375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0" name="Straight Connector 1049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59" name="Rectangle 1051">
            <a:extLst>
              <a:ext uri="{FF2B5EF4-FFF2-40B4-BE49-F238E27FC236}">
                <a16:creationId xmlns:a16="http://schemas.microsoft.com/office/drawing/2014/main" id="{3CE54A2A-DF49-4800-82E7-3AF9353F8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insko | Státní vlajky">
            <a:extLst>
              <a:ext uri="{FF2B5EF4-FFF2-40B4-BE49-F238E27FC236}">
                <a16:creationId xmlns:a16="http://schemas.microsoft.com/office/drawing/2014/main" id="{879AEC35-3EC8-B3CD-BF7C-95293412B6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8" r="-10" b="960"/>
          <a:stretch/>
        </p:blipFill>
        <p:spPr bwMode="auto">
          <a:xfrm>
            <a:off x="-64467" y="-10389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0" name="Rectangle 1053">
            <a:extLst>
              <a:ext uri="{FF2B5EF4-FFF2-40B4-BE49-F238E27FC236}">
                <a16:creationId xmlns:a16="http://schemas.microsoft.com/office/drawing/2014/main" id="{836D1C3F-3B56-4607-9BE3-5611009C2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571999"/>
            <a:ext cx="12192000" cy="2296389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1" name="Rectangle 1055">
            <a:extLst>
              <a:ext uri="{FF2B5EF4-FFF2-40B4-BE49-F238E27FC236}">
                <a16:creationId xmlns:a16="http://schemas.microsoft.com/office/drawing/2014/main" id="{89F20272-3B4F-6A3B-D2BA-5C9FE5E575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3429001"/>
          </a:xfrm>
          <a:prstGeom prst="rect">
            <a:avLst/>
          </a:prstGeom>
          <a:gradFill>
            <a:gsLst>
              <a:gs pos="0">
                <a:srgbClr val="000000">
                  <a:alpha val="36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59C2ED-2AD5-7522-E230-D9F0FB947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146" y="1077626"/>
            <a:ext cx="9958754" cy="33174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8000" cap="all" dirty="0" err="1">
                <a:solidFill>
                  <a:srgbClr val="FFFFFF"/>
                </a:solidFill>
              </a:rPr>
              <a:t>Finsko</a:t>
            </a:r>
            <a:endParaRPr lang="en-US" sz="8000" cap="all" dirty="0">
              <a:solidFill>
                <a:srgbClr val="FFFFFF"/>
              </a:solidFill>
            </a:endParaRPr>
          </a:p>
        </p:txBody>
      </p:sp>
      <p:cxnSp>
        <p:nvCxnSpPr>
          <p:cNvPr id="1058" name="Straight Connector 1057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06934"/>
            <a:ext cx="804195" cy="0"/>
          </a:xfrm>
          <a:prstGeom prst="line">
            <a:avLst/>
          </a:prstGeom>
          <a:ln w="1206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2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3" name="Rectangle 1032">
            <a:extLst>
              <a:ext uri="{FF2B5EF4-FFF2-40B4-BE49-F238E27FC236}">
                <a16:creationId xmlns:a16="http://schemas.microsoft.com/office/drawing/2014/main" id="{561B1731-39D9-4145-8343-C209E1F09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7BDB30-8E17-917E-CDA6-8FE37F2F9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195" y="409575"/>
            <a:ext cx="7244430" cy="1238249"/>
          </a:xfrm>
        </p:spPr>
        <p:txBody>
          <a:bodyPr>
            <a:normAutofit/>
          </a:bodyPr>
          <a:lstStyle/>
          <a:p>
            <a:r>
              <a:rPr lang="cs-CZ" sz="4800" dirty="0" err="1"/>
              <a:t>Zakladní</a:t>
            </a:r>
            <a:r>
              <a:rPr lang="cs-CZ" sz="4800" dirty="0"/>
              <a:t> informace </a:t>
            </a:r>
          </a:p>
        </p:txBody>
      </p:sp>
      <p:cxnSp>
        <p:nvCxnSpPr>
          <p:cNvPr id="1044" name="Straight Connector 1034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6683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10 Best Things to Do in Helsinki - What is Helsinki Most Famous For ...">
            <a:extLst>
              <a:ext uri="{FF2B5EF4-FFF2-40B4-BE49-F238E27FC236}">
                <a16:creationId xmlns:a16="http://schemas.microsoft.com/office/drawing/2014/main" id="{1902CC77-B75C-C8F3-D96C-823E36CA9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7"/>
          <a:stretch/>
        </p:blipFill>
        <p:spPr bwMode="auto">
          <a:xfrm>
            <a:off x="8534400" y="10"/>
            <a:ext cx="3657601" cy="228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529D3D9-C57F-C87B-ACC5-8A488FE37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1" y="2124076"/>
            <a:ext cx="6932588" cy="4152899"/>
          </a:xfrm>
        </p:spPr>
        <p:txBody>
          <a:bodyPr>
            <a:normAutofit/>
          </a:bodyPr>
          <a:lstStyle/>
          <a:p>
            <a:r>
              <a:rPr lang="cs-CZ" sz="3600" dirty="0"/>
              <a:t>Přibližně 5,6 mil. obyvatel</a:t>
            </a:r>
          </a:p>
          <a:p>
            <a:r>
              <a:rPr lang="cs-CZ" sz="3600" dirty="0"/>
              <a:t>Úřední jazyk je Finština ale velké zastoupení zde má švédština</a:t>
            </a:r>
          </a:p>
          <a:p>
            <a:pPr marL="0" indent="0">
              <a:buNone/>
            </a:pPr>
            <a:r>
              <a:rPr lang="cs-CZ" sz="3600" dirty="0"/>
              <a:t>-hlavní město jsou </a:t>
            </a:r>
            <a:r>
              <a:rPr lang="cs-CZ" sz="3600" dirty="0" err="1"/>
              <a:t>Helsinki</a:t>
            </a:r>
            <a:endParaRPr lang="cs-CZ" sz="3600" dirty="0"/>
          </a:p>
        </p:txBody>
      </p:sp>
      <p:pic>
        <p:nvPicPr>
          <p:cNvPr id="1028" name="Picture 4" descr="Finsko">
            <a:extLst>
              <a:ext uri="{FF2B5EF4-FFF2-40B4-BE49-F238E27FC236}">
                <a16:creationId xmlns:a16="http://schemas.microsoft.com/office/drawing/2014/main" id="{2E22D328-4084-9F5C-8E2A-074E2654CC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1"/>
          <a:stretch/>
        </p:blipFill>
        <p:spPr bwMode="auto">
          <a:xfrm>
            <a:off x="8534400" y="2284205"/>
            <a:ext cx="3657601" cy="228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alezený obrázek pro finsko">
            <a:extLst>
              <a:ext uri="{FF2B5EF4-FFF2-40B4-BE49-F238E27FC236}">
                <a16:creationId xmlns:a16="http://schemas.microsoft.com/office/drawing/2014/main" id="{30B9A0BD-3A41-6284-4A9D-74D0068A86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1" r="2" b="2"/>
          <a:stretch/>
        </p:blipFill>
        <p:spPr bwMode="auto">
          <a:xfrm>
            <a:off x="8534400" y="4563276"/>
            <a:ext cx="3657601" cy="229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51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1A0923FF-2452-437F-8025-CEC713971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C3183B3-B17D-9FAE-DADB-DC9397588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128" y="326578"/>
            <a:ext cx="3601615" cy="1651506"/>
          </a:xfrm>
        </p:spPr>
        <p:txBody>
          <a:bodyPr>
            <a:normAutofit/>
          </a:bodyPr>
          <a:lstStyle/>
          <a:p>
            <a:pPr algn="r"/>
            <a:r>
              <a:rPr lang="cs-CZ" sz="6000" dirty="0"/>
              <a:t>Rozloha   </a:t>
            </a:r>
          </a:p>
        </p:txBody>
      </p:sp>
      <p:cxnSp>
        <p:nvCxnSpPr>
          <p:cNvPr id="27" name="Straight Connector 9">
            <a:extLst>
              <a:ext uri="{FF2B5EF4-FFF2-40B4-BE49-F238E27FC236}">
                <a16:creationId xmlns:a16="http://schemas.microsoft.com/office/drawing/2014/main" id="{46EC0111-225C-468A-9C17-A47A35E25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6626" y="3481221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ástupný obsah 2">
            <a:extLst>
              <a:ext uri="{FF2B5EF4-FFF2-40B4-BE49-F238E27FC236}">
                <a16:creationId xmlns:a16="http://schemas.microsoft.com/office/drawing/2014/main" id="{25221726-513F-DE4E-F1BA-3655BE733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195" y="1492900"/>
            <a:ext cx="9179560" cy="5038524"/>
          </a:xfrm>
        </p:spPr>
        <p:txBody>
          <a:bodyPr>
            <a:normAutofit/>
          </a:bodyPr>
          <a:lstStyle/>
          <a:p>
            <a:r>
              <a:rPr lang="cs-CZ" sz="3600" b="0" i="0" dirty="0">
                <a:solidFill>
                  <a:srgbClr val="444444"/>
                </a:solidFill>
                <a:effectLst/>
                <a:latin typeface="Poppins" panose="020B0502040204020203" pitchFamily="2" charset="-18"/>
              </a:rPr>
              <a:t>Finsko je severský stát nacházející se v severovýchodní Evropě. Sousedí s Norskem na severu, Švédskem na západě a Ruskem na východě. Finsko je známé svou bohatou kulturou, nádhernou přírodou a pokrokovým vzdělávacím systémem.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43629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1" name="Rectangle 2054">
            <a:extLst>
              <a:ext uri="{FF2B5EF4-FFF2-40B4-BE49-F238E27FC236}">
                <a16:creationId xmlns:a16="http://schemas.microsoft.com/office/drawing/2014/main" id="{A3B168A7-66FE-4359-9866-CBB841A7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CE547A-C31F-5BF2-0F95-34ED215FB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66" y="386481"/>
            <a:ext cx="4141239" cy="956544"/>
          </a:xfrm>
        </p:spPr>
        <p:txBody>
          <a:bodyPr>
            <a:normAutofit/>
          </a:bodyPr>
          <a:lstStyle/>
          <a:p>
            <a:r>
              <a:rPr lang="cs-CZ" sz="4000" dirty="0"/>
              <a:t>Krajina </a:t>
            </a:r>
          </a:p>
        </p:txBody>
      </p:sp>
      <p:cxnSp>
        <p:nvCxnSpPr>
          <p:cNvPr id="2062" name="Straight Connector 2056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6344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ABEB7C-5257-EC5B-157D-9220DA4F7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1343025"/>
            <a:ext cx="5095875" cy="5267321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cs-CZ" sz="2400" b="0" i="0" dirty="0">
                <a:effectLst/>
                <a:latin typeface="Poppins" panose="00000500000000000000" pitchFamily="2" charset="-18"/>
              </a:rPr>
              <a:t>Geograficky je Finsko známé svými tisíci jezer, která pokrývají přibližně desetinu jeho celkové plochy. Tato jezera nabízejí krásné scenérie a vytvářejí skvělé možnosti pro outdoorové aktivity, jako je rybaření, plavání a relaxace na březích. Kromě jezer je Finsko také domovem rozsáhlých lesů, které tvoří důležitou součást finské krajiny</a:t>
            </a:r>
            <a:r>
              <a:rPr lang="cs-CZ" sz="1400" b="0" i="0" dirty="0">
                <a:effectLst/>
                <a:latin typeface="Poppins" panose="00000500000000000000" pitchFamily="2" charset="-18"/>
              </a:rPr>
              <a:t>.</a:t>
            </a:r>
            <a:endParaRPr lang="cs-CZ" sz="1400" dirty="0"/>
          </a:p>
        </p:txBody>
      </p:sp>
      <p:pic>
        <p:nvPicPr>
          <p:cNvPr id="2050" name="Picture 2" descr="Finska jezera | FOTOGRAFIJE FINSKE">
            <a:extLst>
              <a:ext uri="{FF2B5EF4-FFF2-40B4-BE49-F238E27FC236}">
                <a16:creationId xmlns:a16="http://schemas.microsoft.com/office/drawing/2014/main" id="{A28839C9-CD03-AB63-1BB3-25E687F6A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5" r="18872"/>
          <a:stretch/>
        </p:blipFill>
        <p:spPr bwMode="auto">
          <a:xfrm>
            <a:off x="5524500" y="10"/>
            <a:ext cx="66675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47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C546FD-EF36-BA8F-BF08-9C096E064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559837"/>
            <a:ext cx="9922764" cy="1138334"/>
          </a:xfrm>
        </p:spPr>
        <p:txBody>
          <a:bodyPr/>
          <a:lstStyle/>
          <a:p>
            <a:r>
              <a:rPr lang="cs-CZ" dirty="0"/>
              <a:t>Kultura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82B7F7-3C23-1664-CE8A-8A66FB06A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433" y="1287624"/>
            <a:ext cx="9847342" cy="5141168"/>
          </a:xfrm>
        </p:spPr>
        <p:txBody>
          <a:bodyPr>
            <a:normAutofit fontScale="70000" lnSpcReduction="20000"/>
          </a:bodyPr>
          <a:lstStyle/>
          <a:p>
            <a:r>
              <a:rPr lang="cs-CZ" sz="3200" b="0" i="0" dirty="0">
                <a:solidFill>
                  <a:srgbClr val="444444"/>
                </a:solidFill>
                <a:effectLst/>
                <a:latin typeface="Poppins" panose="00000500000000000000" pitchFamily="2" charset="-18"/>
              </a:rPr>
              <a:t>Finská kultura má bohatou historii a tradice, které odrážejí vliv švédského a ruského panství v minulosti. Finská kuchyně je známá svými pokrmy z ryb a brambor, stejně jako tradičními finskými dezerty a pečivem. Kromě toho mají Finové také silnou vášeň pro saunování, což je důležitá součást finského životního stylu . </a:t>
            </a:r>
            <a:r>
              <a:rPr lang="cs-CZ" sz="3200" dirty="0" err="1">
                <a:solidFill>
                  <a:srgbClr val="444444"/>
                </a:solidFill>
                <a:latin typeface="Poppins" panose="00000500000000000000" pitchFamily="2" charset="-18"/>
              </a:rPr>
              <a:t>S</a:t>
            </a:r>
            <a:r>
              <a:rPr lang="cs-CZ" sz="3200" b="0" i="0" dirty="0" err="1">
                <a:solidFill>
                  <a:srgbClr val="444444"/>
                </a:solidFill>
                <a:effectLst/>
                <a:latin typeface="Poppins" panose="00000500000000000000" pitchFamily="2" charset="-18"/>
              </a:rPr>
              <a:t>amozdřejmostí</a:t>
            </a:r>
            <a:r>
              <a:rPr lang="cs-CZ" sz="3200" b="0" i="0" dirty="0">
                <a:solidFill>
                  <a:srgbClr val="444444"/>
                </a:solidFill>
                <a:effectLst/>
                <a:latin typeface="Poppins" panose="00000500000000000000" pitchFamily="2" charset="-18"/>
              </a:rPr>
              <a:t> každého domu je sauna.</a:t>
            </a:r>
            <a:br>
              <a:rPr lang="cs-CZ" sz="3200" dirty="0"/>
            </a:br>
            <a:br>
              <a:rPr lang="cs-CZ" sz="3200" dirty="0"/>
            </a:br>
            <a:r>
              <a:rPr lang="cs-CZ" sz="3200" b="0" i="0" dirty="0">
                <a:solidFill>
                  <a:srgbClr val="444444"/>
                </a:solidFill>
                <a:effectLst/>
                <a:latin typeface="Poppins" panose="00000500000000000000" pitchFamily="2" charset="-18"/>
              </a:rPr>
              <a:t>Finsko je také známé svým vyspělým vzdělávacím systémem a vysokými standardy veřejného zdraví. Finské školství je považováno za jedno z nejlepších na světě a je zaměřeno na podporu individuálního učení a rozvoje dětí. 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225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0DC026F-444B-46C9-BCBE-329183BF5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D7B0CCE-81D3-1885-EA35-AB4D02530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10270671" cy="1188720"/>
          </a:xfrm>
        </p:spPr>
        <p:txBody>
          <a:bodyPr>
            <a:normAutofit/>
          </a:bodyPr>
          <a:lstStyle/>
          <a:p>
            <a:r>
              <a:rPr lang="cs-CZ" sz="4000" dirty="0"/>
              <a:t>Zajímavosti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5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0843AC-2DB0-86CD-F2BA-494B3ADEF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684" y="1744825"/>
            <a:ext cx="9726826" cy="4541676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cs-CZ" sz="2400" dirty="0"/>
              <a:t>Ve Finsku je více saun než automobilů</a:t>
            </a:r>
          </a:p>
          <a:p>
            <a:pPr>
              <a:lnSpc>
                <a:spcPct val="120000"/>
              </a:lnSpc>
            </a:pPr>
            <a:r>
              <a:rPr lang="cs-CZ" sz="2400" dirty="0"/>
              <a:t>Finové pijí nejvíce mléka na světě</a:t>
            </a:r>
          </a:p>
          <a:p>
            <a:pPr>
              <a:lnSpc>
                <a:spcPct val="120000"/>
              </a:lnSpc>
            </a:pPr>
            <a:r>
              <a:rPr lang="cs-CZ" sz="2400" dirty="0">
                <a:latin typeface="Roboto" panose="02000000000000000000" pitchFamily="2" charset="0"/>
              </a:rPr>
              <a:t>Průměrný Fin zkonzumuje ročně 12 kilogramů kávy</a:t>
            </a:r>
          </a:p>
          <a:p>
            <a:pPr>
              <a:lnSpc>
                <a:spcPct val="120000"/>
              </a:lnSpc>
            </a:pPr>
            <a:r>
              <a:rPr lang="cs-CZ" sz="2800" dirty="0">
                <a:latin typeface="-apple-system"/>
              </a:rPr>
              <a:t>Finové nemají rádi Švýcarsko</a:t>
            </a:r>
          </a:p>
          <a:p>
            <a:pPr>
              <a:lnSpc>
                <a:spcPct val="120000"/>
              </a:lnSpc>
            </a:pPr>
            <a:r>
              <a:rPr lang="cs-CZ" sz="2800" dirty="0">
                <a:latin typeface="-apple-system"/>
              </a:rPr>
              <a:t>Finové vědí, jak vyrobit tu nejchutnější zmrzlinu na světě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800" dirty="0">
                <a:latin typeface="-apple-system"/>
              </a:rPr>
              <a:t>-</a:t>
            </a:r>
            <a:r>
              <a:rPr lang="pt-BR" sz="2800" dirty="0">
                <a:latin typeface="-apple-system"/>
              </a:rPr>
              <a:t> </a:t>
            </a:r>
            <a:r>
              <a:rPr lang="cs-CZ" sz="2800" dirty="0">
                <a:latin typeface="-apple-system"/>
              </a:rPr>
              <a:t> </a:t>
            </a:r>
            <a:r>
              <a:rPr lang="pt-BR" sz="2800" dirty="0">
                <a:latin typeface="-apple-system"/>
              </a:rPr>
              <a:t>jedí džem s masem nebo kaší</a:t>
            </a:r>
            <a:endParaRPr lang="cs-CZ" sz="2800" dirty="0">
              <a:latin typeface="-apple-system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800" dirty="0">
                <a:latin typeface="-apple-system"/>
              </a:rPr>
              <a:t>- nutí své malé děti nosit plenky 24 hodin denně</a:t>
            </a:r>
          </a:p>
          <a:p>
            <a:pPr>
              <a:lnSpc>
                <a:spcPct val="120000"/>
              </a:lnSpc>
            </a:pPr>
            <a:r>
              <a:rPr lang="cs-CZ" sz="2800" dirty="0">
                <a:latin typeface="-apple-system"/>
              </a:rPr>
              <a:t>Sauna, kostel a hřbitov jsou hlavní místa k návštěvě o Vánocích</a:t>
            </a:r>
            <a:endParaRPr lang="cs-CZ" sz="2800" b="0" i="0" dirty="0">
              <a:effectLst/>
              <a:latin typeface="-apple-system"/>
            </a:endParaRPr>
          </a:p>
          <a:p>
            <a:pPr>
              <a:lnSpc>
                <a:spcPct val="120000"/>
              </a:lnSpc>
            </a:pPr>
            <a:endParaRPr lang="cs-CZ" sz="2400" b="0" i="0" dirty="0">
              <a:effectLst/>
              <a:latin typeface="-apple-system"/>
            </a:endParaRPr>
          </a:p>
          <a:p>
            <a:pPr>
              <a:lnSpc>
                <a:spcPct val="120000"/>
              </a:lnSpc>
            </a:pPr>
            <a:endParaRPr lang="cs-CZ" sz="1500" dirty="0">
              <a:latin typeface="Roboto" panose="02000000000000000000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143212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3" name="Rectangle 2082">
            <a:extLst>
              <a:ext uri="{FF2B5EF4-FFF2-40B4-BE49-F238E27FC236}">
                <a16:creationId xmlns:a16="http://schemas.microsoft.com/office/drawing/2014/main" id="{DB5C2445-A2BD-4CBE-922B-C487E1DF6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C73122-EFF8-D902-708D-841284ABE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4"/>
            <a:ext cx="9897793" cy="1254315"/>
          </a:xfrm>
        </p:spPr>
        <p:txBody>
          <a:bodyPr>
            <a:normAutofit/>
          </a:bodyPr>
          <a:lstStyle/>
          <a:p>
            <a:r>
              <a:rPr lang="cs-CZ" sz="4000" dirty="0"/>
              <a:t>Státní zřízení</a:t>
            </a:r>
          </a:p>
        </p:txBody>
      </p:sp>
      <p:cxnSp>
        <p:nvCxnSpPr>
          <p:cNvPr id="2085" name="Straight Connector 2084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822" y="1188509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DD6A9B-67CF-ED7A-96DC-71E5891B6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67" y="2470137"/>
            <a:ext cx="3743814" cy="3700670"/>
          </a:xfrm>
        </p:spPr>
        <p:txBody>
          <a:bodyPr>
            <a:normAutofit/>
          </a:bodyPr>
          <a:lstStyle/>
          <a:p>
            <a:r>
              <a:rPr lang="cs-CZ" sz="4000" dirty="0"/>
              <a:t>Prezidentem je Alexander </a:t>
            </a:r>
            <a:r>
              <a:rPr lang="cs-CZ" sz="4000" dirty="0" err="1"/>
              <a:t>Stubb</a:t>
            </a:r>
            <a:endParaRPr lang="cs-CZ" sz="4000" dirty="0"/>
          </a:p>
          <a:p>
            <a:endParaRPr lang="cs-CZ" dirty="0"/>
          </a:p>
        </p:txBody>
      </p:sp>
      <p:pic>
        <p:nvPicPr>
          <p:cNvPr id="2050" name="Picture 2" descr="Alexander Stubb - Lennart Meri Conference">
            <a:extLst>
              <a:ext uri="{FF2B5EF4-FFF2-40B4-BE49-F238E27FC236}">
                <a16:creationId xmlns:a16="http://schemas.microsoft.com/office/drawing/2014/main" id="{9DBE7605-E42F-0732-FBD4-21E07DE49D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3" r="10940" b="-3"/>
          <a:stretch/>
        </p:blipFill>
        <p:spPr bwMode="auto">
          <a:xfrm>
            <a:off x="4898471" y="2276555"/>
            <a:ext cx="3618076" cy="455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nland's Prime Minister Alexander Stubb - toothless : Finland">
            <a:extLst>
              <a:ext uri="{FF2B5EF4-FFF2-40B4-BE49-F238E27FC236}">
                <a16:creationId xmlns:a16="http://schemas.microsoft.com/office/drawing/2014/main" id="{7B5EAD26-98AB-43D6-2FB4-0FDEB9C8F5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9" r="29418" b="-2"/>
          <a:stretch/>
        </p:blipFill>
        <p:spPr bwMode="auto">
          <a:xfrm>
            <a:off x="8573937" y="2156800"/>
            <a:ext cx="3675441" cy="463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50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jornVTI">
  <a:themeElements>
    <a:clrScheme name="Bjorn">
      <a:dk1>
        <a:sysClr val="windowText" lastClr="000000"/>
      </a:dk1>
      <a:lt1>
        <a:sysClr val="window" lastClr="FFFFFF"/>
      </a:lt1>
      <a:dk2>
        <a:srgbClr val="252747"/>
      </a:dk2>
      <a:lt2>
        <a:srgbClr val="ECE4E9"/>
      </a:lt2>
      <a:accent1>
        <a:srgbClr val="736EB6"/>
      </a:accent1>
      <a:accent2>
        <a:srgbClr val="AB5991"/>
      </a:accent2>
      <a:accent3>
        <a:srgbClr val="AC9F39"/>
      </a:accent3>
      <a:accent4>
        <a:srgbClr val="756029"/>
      </a:accent4>
      <a:accent5>
        <a:srgbClr val="E87850"/>
      </a:accent5>
      <a:accent6>
        <a:srgbClr val="C6922A"/>
      </a:accent6>
      <a:hlink>
        <a:srgbClr val="736EB6"/>
      </a:hlink>
      <a:folHlink>
        <a:srgbClr val="AB5991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ornVTI" id="{D01443FD-65CF-4AEF-9B9D-4466C96F9785}" vid="{36EF4262-385E-40E6-B073-FB18FD98BF4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3460CC0302C124784DF0AB77DC9C482" ma:contentTypeVersion="4" ma:contentTypeDescription="Vytvoří nový dokument" ma:contentTypeScope="" ma:versionID="3eaf4fd68397e5e1699bfc11f94bd181">
  <xsd:schema xmlns:xsd="http://www.w3.org/2001/XMLSchema" xmlns:xs="http://www.w3.org/2001/XMLSchema" xmlns:p="http://schemas.microsoft.com/office/2006/metadata/properties" xmlns:ns2="bb295e58-eddf-42dd-9bed-1adc96a75bd0" targetNamespace="http://schemas.microsoft.com/office/2006/metadata/properties" ma:root="true" ma:fieldsID="aa6df12b0a8780a77038e7d48676ebcb" ns2:_="">
    <xsd:import namespace="bb295e58-eddf-42dd-9bed-1adc96a75b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295e58-eddf-42dd-9bed-1adc96a75b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789D50-3882-4062-AAE0-955B9F44B91B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dcmitype/"/>
    <ds:schemaRef ds:uri="351337f7-4e0a-4af4-a3d3-b1082fd1c8e1"/>
    <ds:schemaRef ds:uri="8ab62a41-f111-4ec8-b066-6c6aac8367d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F7C81CB-01F3-43D0-B4FC-817E8ABCD9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6943D7-C987-44E5-B848-4F8D85C9E0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295e58-eddf-42dd-9bed-1adc96a75b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288</Words>
  <Application>Microsoft Office PowerPoint</Application>
  <PresentationFormat>Širokoúhlá obrazovka</PresentationFormat>
  <Paragraphs>23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BjornVTI</vt:lpstr>
      <vt:lpstr>Finsko</vt:lpstr>
      <vt:lpstr>Zakladní informace </vt:lpstr>
      <vt:lpstr>Rozloha   </vt:lpstr>
      <vt:lpstr>Krajina </vt:lpstr>
      <vt:lpstr>Kultura</vt:lpstr>
      <vt:lpstr>Zajímavosti</vt:lpstr>
      <vt:lpstr>Státní zřízení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finsko</dc:title>
  <dc:creator>Martin</dc:creator>
  <cp:lastModifiedBy>Martin Sláčala</cp:lastModifiedBy>
  <cp:revision>2</cp:revision>
  <dcterms:created xsi:type="dcterms:W3CDTF">2024-02-29T09:21:40Z</dcterms:created>
  <dcterms:modified xsi:type="dcterms:W3CDTF">2024-05-19T14:33:03Z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0x01010033460CC0302C124784DF0AB77DC9C482</vt:lpwstr>
  </property>
</Properties>
</file>